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5"/>
  </p:notesMasterIdLst>
  <p:handoutMasterIdLst>
    <p:handoutMasterId r:id="rId16"/>
  </p:handoutMasterIdLst>
  <p:sldIdLst>
    <p:sldId id="2596" r:id="rId4"/>
    <p:sldId id="2540" r:id="rId5"/>
    <p:sldId id="2599" r:id="rId6"/>
    <p:sldId id="2597" r:id="rId7"/>
    <p:sldId id="2567" r:id="rId8"/>
    <p:sldId id="2598" r:id="rId9"/>
    <p:sldId id="2571" r:id="rId10"/>
    <p:sldId id="2600" r:id="rId11"/>
    <p:sldId id="2601" r:id="rId12"/>
    <p:sldId id="2584" r:id="rId13"/>
    <p:sldId id="25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280" autoAdjust="0"/>
  </p:normalViewPr>
  <p:slideViewPr>
    <p:cSldViewPr snapToGrid="0" snapToObjects="1" showGuides="1">
      <p:cViewPr varScale="1">
        <p:scale>
          <a:sx n="67" d="100"/>
          <a:sy n="67" d="100"/>
        </p:scale>
        <p:origin x="568" y="32"/>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6/29/2022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6/29/2022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3.xml"/><Relationship Id="rId5" Type="http://schemas.openxmlformats.org/officeDocument/2006/relationships/image" Target="../media/image16.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47.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5D366-BDCD-4761-A29B-21881A691F59}"/>
              </a:ext>
            </a:extLst>
          </p:cNvPr>
          <p:cNvPicPr>
            <a:picLocks noChangeAspect="1"/>
          </p:cNvPicPr>
          <p:nvPr/>
        </p:nvPicPr>
        <p:blipFill rotWithShape="1">
          <a:blip r:embed="rId2"/>
          <a:srcRect t="16732" b="57982"/>
          <a:stretch/>
        </p:blipFill>
        <p:spPr>
          <a:xfrm>
            <a:off x="20" y="-14762"/>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37721"/>
            <a:ext cx="9575801" cy="891250"/>
          </a:xfrm>
        </p:spPr>
        <p:txBody>
          <a:bodyPr anchor="t">
            <a:normAutofit/>
          </a:bodyPr>
          <a:lstStyle/>
          <a:p>
            <a:r>
              <a:rPr lang="en-US"/>
              <a:t>THEY BELONG </a:t>
            </a:r>
            <a:r>
              <a:rPr lang="en-US" dirty="0"/>
              <a:t>IN TWO WORLDS </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p:spPr>
        <p:txBody>
          <a:bodyPr>
            <a:noAutofit/>
          </a:bodyPr>
          <a:lstStyle/>
          <a:p>
            <a:r>
              <a:rPr lang="en-US" sz="2000" dirty="0"/>
              <a:t>LEARNING ABOUT GYPSY AND TRAVELLER CULTURE AT KEY STAGE 3</a:t>
            </a:r>
          </a:p>
        </p:txBody>
      </p:sp>
      <p:pic>
        <p:nvPicPr>
          <p:cNvPr id="11" name="Picture 10" descr="Shape, icon, circle&#10;&#10;Description automatically generated">
            <a:extLst>
              <a:ext uri="{FF2B5EF4-FFF2-40B4-BE49-F238E27FC236}">
                <a16:creationId xmlns:a16="http://schemas.microsoft.com/office/drawing/2014/main" id="{A23BD879-363F-5CFA-BEAD-E4546D8D72E5}"/>
              </a:ext>
            </a:extLst>
          </p:cNvPr>
          <p:cNvPicPr>
            <a:picLocks noChangeAspect="1"/>
          </p:cNvPicPr>
          <p:nvPr/>
        </p:nvPicPr>
        <p:blipFill>
          <a:blip r:embed="rId3"/>
          <a:stretch>
            <a:fillRect/>
          </a:stretch>
        </p:blipFill>
        <p:spPr>
          <a:xfrm>
            <a:off x="10515600" y="5167045"/>
            <a:ext cx="1428967" cy="1428967"/>
          </a:xfrm>
          <a:prstGeom prst="rect">
            <a:avLst/>
          </a:prstGeom>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srcRect/>
          <a:stretch/>
        </p:blipFill>
        <p:spPr>
          <a:xfrm flipH="1">
            <a:off x="0" y="-493159"/>
            <a:ext cx="12192000" cy="6858000"/>
          </a:xfrm>
        </p:spPr>
      </p:pic>
      <p:sp>
        <p:nvSpPr>
          <p:cNvPr id="3" name="Text Placeholder 2"/>
          <p:cNvSpPr>
            <a:spLocks noGrp="1"/>
          </p:cNvSpPr>
          <p:nvPr>
            <p:ph type="body" sz="quarter" idx="14"/>
          </p:nvPr>
        </p:nvSpPr>
        <p:spPr>
          <a:xfrm>
            <a:off x="4887474" y="3665204"/>
            <a:ext cx="7304526" cy="2621296"/>
          </a:xfrm>
        </p:spPr>
        <p:txBody>
          <a:bodyPr>
            <a:normAutofit fontScale="92500" lnSpcReduction="20000"/>
          </a:bodyPr>
          <a:lstStyle/>
          <a:p>
            <a:r>
              <a:rPr lang="en-US" dirty="0"/>
              <a:t>Extended question:</a:t>
            </a:r>
          </a:p>
          <a:p>
            <a:br>
              <a:rPr lang="en-US" dirty="0"/>
            </a:br>
            <a:r>
              <a:rPr lang="en-US" sz="3100" dirty="0"/>
              <a:t>How far do all young people, including Gypsies and </a:t>
            </a:r>
            <a:r>
              <a:rPr lang="en-US" sz="3100" dirty="0" err="1"/>
              <a:t>Travellers</a:t>
            </a:r>
            <a:r>
              <a:rPr lang="en-US" sz="3100" dirty="0"/>
              <a:t>, live in two worlds, one influenced by family , heritage and culture, the other influenced by friends and school ?</a:t>
            </a:r>
          </a:p>
        </p:txBody>
      </p:sp>
      <p:pic>
        <p:nvPicPr>
          <p:cNvPr id="4" name="Picture 3" descr="Shape, icon, circle&#10;&#10;Description automatically generated">
            <a:extLst>
              <a:ext uri="{FF2B5EF4-FFF2-40B4-BE49-F238E27FC236}">
                <a16:creationId xmlns:a16="http://schemas.microsoft.com/office/drawing/2014/main" id="{6CFA6F3E-FDD2-3EC2-A471-78940139D1FC}"/>
              </a:ext>
            </a:extLst>
          </p:cNvPr>
          <p:cNvPicPr>
            <a:picLocks noChangeAspect="1"/>
          </p:cNvPicPr>
          <p:nvPr/>
        </p:nvPicPr>
        <p:blipFill>
          <a:blip r:embed="rId3"/>
          <a:stretch>
            <a:fillRect/>
          </a:stretch>
        </p:blipFill>
        <p:spPr>
          <a:xfrm>
            <a:off x="11071261" y="5382371"/>
            <a:ext cx="873306" cy="873306"/>
          </a:xfrm>
          <a:prstGeom prst="rect">
            <a:avLst/>
          </a:prstGeom>
        </p:spPr>
      </p:pic>
    </p:spTree>
    <p:extLst>
      <p:ext uri="{BB962C8B-B14F-4D97-AF65-F5344CB8AC3E}">
        <p14:creationId xmlns:p14="http://schemas.microsoft.com/office/powerpoint/2010/main" val="1415924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F9A722-C416-4CA0-9E81-3AB439623A87}"/>
              </a:ext>
            </a:extLst>
          </p:cNvPr>
          <p:cNvSpPr>
            <a:spLocks noGrp="1"/>
          </p:cNvSpPr>
          <p:nvPr>
            <p:ph type="title"/>
          </p:nvPr>
        </p:nvSpPr>
        <p:spPr/>
        <p:txBody>
          <a:bodyPr>
            <a:normAutofit fontScale="90000"/>
          </a:bodyPr>
          <a:lstStyle/>
          <a:p>
            <a:r>
              <a:rPr lang="en-US" dirty="0"/>
              <a:t>Further resources available to explore Gypsy, Roma &amp; </a:t>
            </a:r>
            <a:r>
              <a:rPr lang="en-US" dirty="0" err="1"/>
              <a:t>Traveller</a:t>
            </a:r>
            <a:r>
              <a:rPr lang="en-US" dirty="0"/>
              <a:t> issues</a:t>
            </a:r>
          </a:p>
        </p:txBody>
      </p:sp>
      <p:pic>
        <p:nvPicPr>
          <p:cNvPr id="25" name="Picture Placeholder 23">
            <a:extLst>
              <a:ext uri="{FF2B5EF4-FFF2-40B4-BE49-F238E27FC236}">
                <a16:creationId xmlns:a16="http://schemas.microsoft.com/office/drawing/2014/main" id="{28471B48-B5D4-4311-8051-3D8458674D12}"/>
              </a:ext>
            </a:extLst>
          </p:cNvPr>
          <p:cNvPicPr>
            <a:picLocks noGrp="1" noChangeAspect="1"/>
          </p:cNvPicPr>
          <p:nvPr>
            <p:ph type="pic" sz="quarter" idx="11"/>
          </p:nvPr>
        </p:nvPicPr>
        <p:blipFill rotWithShape="1">
          <a:blip r:embed="rId2"/>
          <a:srcRect t="14385"/>
          <a:stretch/>
        </p:blipFill>
        <p:spPr>
          <a:xfrm>
            <a:off x="3582" y="4414025"/>
            <a:ext cx="3015843" cy="2470710"/>
          </a:xfrm>
        </p:spPr>
      </p:pic>
      <p:pic>
        <p:nvPicPr>
          <p:cNvPr id="30" name="Picture Placeholder 27">
            <a:extLst>
              <a:ext uri="{FF2B5EF4-FFF2-40B4-BE49-F238E27FC236}">
                <a16:creationId xmlns:a16="http://schemas.microsoft.com/office/drawing/2014/main" id="{10D7B446-4830-437D-90F2-78FF39F842A8}"/>
              </a:ext>
            </a:extLst>
          </p:cNvPr>
          <p:cNvPicPr>
            <a:picLocks noGrp="1" noChangeAspect="1"/>
          </p:cNvPicPr>
          <p:nvPr>
            <p:ph type="pic" sz="quarter" idx="13"/>
          </p:nvPr>
        </p:nvPicPr>
        <p:blipFill rotWithShape="1">
          <a:blip r:embed="rId3"/>
          <a:srcRect l="23902" r="4475"/>
          <a:stretch/>
        </p:blipFill>
        <p:spPr>
          <a:xfrm>
            <a:off x="3020774" y="1979055"/>
            <a:ext cx="3065929" cy="2488170"/>
          </a:xfrm>
        </p:spPr>
      </p:pic>
      <p:pic>
        <p:nvPicPr>
          <p:cNvPr id="31" name="Picture Placeholder 29">
            <a:extLst>
              <a:ext uri="{FF2B5EF4-FFF2-40B4-BE49-F238E27FC236}">
                <a16:creationId xmlns:a16="http://schemas.microsoft.com/office/drawing/2014/main" id="{7453335E-1D5E-4FDC-8418-75FFB424DE6C}"/>
              </a:ext>
            </a:extLst>
          </p:cNvPr>
          <p:cNvPicPr>
            <a:picLocks noGrp="1" noChangeAspect="1"/>
          </p:cNvPicPr>
          <p:nvPr>
            <p:ph type="pic" sz="quarter" idx="14"/>
          </p:nvPr>
        </p:nvPicPr>
        <p:blipFill rotWithShape="1">
          <a:blip r:embed="rId4"/>
          <a:srcRect t="3070" b="44543"/>
          <a:stretch/>
        </p:blipFill>
        <p:spPr>
          <a:xfrm>
            <a:off x="9121141" y="1979055"/>
            <a:ext cx="3065929" cy="2447751"/>
          </a:xfrm>
        </p:spPr>
      </p:pic>
      <p:sp>
        <p:nvSpPr>
          <p:cNvPr id="17" name="Text Placeholder 16">
            <a:extLst>
              <a:ext uri="{FF2B5EF4-FFF2-40B4-BE49-F238E27FC236}">
                <a16:creationId xmlns:a16="http://schemas.microsoft.com/office/drawing/2014/main" id="{4E6B8FC3-C6AB-4C05-AB1A-6A425F437168}"/>
              </a:ext>
            </a:extLst>
          </p:cNvPr>
          <p:cNvSpPr>
            <a:spLocks noGrp="1"/>
          </p:cNvSpPr>
          <p:nvPr>
            <p:ph type="body" sz="quarter" idx="15"/>
          </p:nvPr>
        </p:nvSpPr>
        <p:spPr>
          <a:xfrm>
            <a:off x="264410" y="3190876"/>
            <a:ext cx="2517605" cy="946132"/>
          </a:xfrm>
        </p:spPr>
        <p:txBody>
          <a:bodyPr/>
          <a:lstStyle/>
          <a:p>
            <a:r>
              <a:rPr lang="en-US" sz="1600" dirty="0"/>
              <a:t>Available to download</a:t>
            </a:r>
          </a:p>
          <a:p>
            <a:r>
              <a:rPr lang="en-US" sz="1600" dirty="0"/>
              <a:t> https://deed.org.uk/deed-dorset-hampshire-dorset-gypsy-traveller-stories</a:t>
            </a:r>
          </a:p>
        </p:txBody>
      </p:sp>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a:xfrm>
            <a:off x="264410" y="2114551"/>
            <a:ext cx="2517605" cy="1057274"/>
          </a:xfrm>
        </p:spPr>
        <p:txBody>
          <a:bodyPr/>
          <a:lstStyle/>
          <a:p>
            <a:r>
              <a:rPr lang="en-US" sz="1800" dirty="0"/>
              <a:t>Rites of Passage: Culture &amp; Memory in Dorset’s Gypsy, Roma &amp; </a:t>
            </a:r>
            <a:r>
              <a:rPr lang="en-US" sz="1800" dirty="0" err="1"/>
              <a:t>Traveller</a:t>
            </a:r>
            <a:r>
              <a:rPr lang="en-US" sz="1800" dirty="0"/>
              <a:t> communities</a:t>
            </a:r>
          </a:p>
        </p:txBody>
      </p:sp>
      <p:sp>
        <p:nvSpPr>
          <p:cNvPr id="19" name="Text Placeholder 18">
            <a:extLst>
              <a:ext uri="{FF2B5EF4-FFF2-40B4-BE49-F238E27FC236}">
                <a16:creationId xmlns:a16="http://schemas.microsoft.com/office/drawing/2014/main" id="{35D841AC-77B9-46F0-877E-EDFD058BCBF2}"/>
              </a:ext>
            </a:extLst>
          </p:cNvPr>
          <p:cNvSpPr>
            <a:spLocks noGrp="1"/>
          </p:cNvSpPr>
          <p:nvPr>
            <p:ph type="body" sz="quarter" idx="17"/>
          </p:nvPr>
        </p:nvSpPr>
        <p:spPr>
          <a:xfrm>
            <a:off x="6359042" y="2901969"/>
            <a:ext cx="2517605" cy="1184257"/>
          </a:xfrm>
        </p:spPr>
        <p:txBody>
          <a:bodyPr/>
          <a:lstStyle/>
          <a:p>
            <a:r>
              <a:rPr lang="en-GB" sz="1600" dirty="0"/>
              <a:t>A national charity that works on behalf of all Gypsies, Travellers and Roma.</a:t>
            </a:r>
          </a:p>
          <a:p>
            <a:r>
              <a:rPr lang="en-US" sz="1600" dirty="0"/>
              <a:t>https://www.gypsy-traveller.org/</a:t>
            </a:r>
          </a:p>
          <a:p>
            <a:endParaRPr lang="en-US" dirty="0"/>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a:xfrm>
            <a:off x="6359042" y="2114551"/>
            <a:ext cx="2517605" cy="657224"/>
          </a:xfrm>
        </p:spPr>
        <p:txBody>
          <a:bodyPr/>
          <a:lstStyle/>
          <a:p>
            <a:r>
              <a:rPr lang="en-US" sz="1800" dirty="0"/>
              <a:t>Friends, Families &amp; </a:t>
            </a:r>
            <a:r>
              <a:rPr lang="en-US" sz="1800" dirty="0" err="1"/>
              <a:t>Travellers</a:t>
            </a:r>
            <a:endParaRPr lang="en-US" sz="1800" dirty="0"/>
          </a:p>
        </p:txBody>
      </p:sp>
      <p:sp>
        <p:nvSpPr>
          <p:cNvPr id="21" name="Text Placeholder 20">
            <a:extLst>
              <a:ext uri="{FF2B5EF4-FFF2-40B4-BE49-F238E27FC236}">
                <a16:creationId xmlns:a16="http://schemas.microsoft.com/office/drawing/2014/main" id="{F6997EE2-4A7E-42BA-A9A4-CA8914C6CA1F}"/>
              </a:ext>
            </a:extLst>
          </p:cNvPr>
          <p:cNvSpPr>
            <a:spLocks noGrp="1"/>
          </p:cNvSpPr>
          <p:nvPr>
            <p:ph type="body" sz="quarter" idx="19"/>
          </p:nvPr>
        </p:nvSpPr>
        <p:spPr>
          <a:xfrm>
            <a:off x="3288924" y="4990951"/>
            <a:ext cx="2517605" cy="890328"/>
          </a:xfrm>
        </p:spPr>
        <p:txBody>
          <a:bodyPr/>
          <a:lstStyle/>
          <a:p>
            <a:r>
              <a:rPr lang="en-US" sz="1800" dirty="0"/>
              <a:t>Local Gypsy &amp; </a:t>
            </a:r>
            <a:r>
              <a:rPr lang="en-US" sz="1800" dirty="0" err="1"/>
              <a:t>Traveller</a:t>
            </a:r>
            <a:r>
              <a:rPr lang="en-US" sz="1800" dirty="0"/>
              <a:t> led </a:t>
            </a:r>
            <a:r>
              <a:rPr lang="en-US" sz="1800" dirty="0" err="1"/>
              <a:t>organisation</a:t>
            </a:r>
            <a:r>
              <a:rPr lang="en-US" sz="1800" dirty="0"/>
              <a:t> promoting equality and raising awareness in Dorset</a:t>
            </a:r>
          </a:p>
          <a:p>
            <a:r>
              <a:rPr lang="en-US" dirty="0"/>
              <a:t>https://www.kushtibokdorset.co.uk/</a:t>
            </a:r>
          </a:p>
          <a:p>
            <a:endParaRPr lang="en-US" dirty="0"/>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0"/>
          </p:nvPr>
        </p:nvSpPr>
        <p:spPr>
          <a:xfrm>
            <a:off x="3288925" y="4608202"/>
            <a:ext cx="2517605" cy="382749"/>
          </a:xfrm>
        </p:spPr>
        <p:txBody>
          <a:bodyPr/>
          <a:lstStyle/>
          <a:p>
            <a:r>
              <a:rPr lang="en-US" sz="1800" dirty="0" err="1"/>
              <a:t>Kushti</a:t>
            </a:r>
            <a:r>
              <a:rPr lang="en-US" sz="1800" dirty="0"/>
              <a:t> Bok</a:t>
            </a:r>
          </a:p>
        </p:txBody>
      </p:sp>
      <p:sp>
        <p:nvSpPr>
          <p:cNvPr id="23" name="Text Placeholder 22">
            <a:extLst>
              <a:ext uri="{FF2B5EF4-FFF2-40B4-BE49-F238E27FC236}">
                <a16:creationId xmlns:a16="http://schemas.microsoft.com/office/drawing/2014/main" id="{F71130C1-E2E7-4700-A220-231BB58349DE}"/>
              </a:ext>
            </a:extLst>
          </p:cNvPr>
          <p:cNvSpPr>
            <a:spLocks noGrp="1"/>
          </p:cNvSpPr>
          <p:nvPr>
            <p:ph type="body" sz="quarter" idx="21"/>
          </p:nvPr>
        </p:nvSpPr>
        <p:spPr>
          <a:xfrm>
            <a:off x="9412281" y="4965178"/>
            <a:ext cx="2517605" cy="660767"/>
          </a:xfrm>
        </p:spPr>
        <p:txBody>
          <a:bodyPr/>
          <a:lstStyle/>
          <a:p>
            <a:r>
              <a:rPr lang="en-US" sz="1600" dirty="0"/>
              <a:t>A short community film looking at the life of Violet, a young </a:t>
            </a:r>
            <a:r>
              <a:rPr lang="en-US" sz="1600" dirty="0" err="1"/>
              <a:t>Traveller</a:t>
            </a:r>
            <a:r>
              <a:rPr lang="en-US" sz="1600" dirty="0"/>
              <a:t> looking for her ‘true self’ with the help of the ghost of her great grandmother. </a:t>
            </a:r>
          </a:p>
          <a:p>
            <a:r>
              <a:rPr lang="en-US" dirty="0"/>
              <a:t>https://www.youtube.com/watch?v=yWGHuquIJrU&amp;t=5s</a:t>
            </a:r>
          </a:p>
          <a:p>
            <a:endParaRPr lang="en-US" dirty="0"/>
          </a:p>
        </p:txBody>
      </p:sp>
      <p:sp>
        <p:nvSpPr>
          <p:cNvPr id="24" name="Text Placeholder 23">
            <a:extLst>
              <a:ext uri="{FF2B5EF4-FFF2-40B4-BE49-F238E27FC236}">
                <a16:creationId xmlns:a16="http://schemas.microsoft.com/office/drawing/2014/main" id="{DDC5EC52-0B52-4D0E-B00E-8E5EF35BC9CD}"/>
              </a:ext>
            </a:extLst>
          </p:cNvPr>
          <p:cNvSpPr>
            <a:spLocks noGrp="1"/>
          </p:cNvSpPr>
          <p:nvPr>
            <p:ph type="body" sz="quarter" idx="22"/>
          </p:nvPr>
        </p:nvSpPr>
        <p:spPr>
          <a:xfrm>
            <a:off x="9412281" y="4500375"/>
            <a:ext cx="2517605" cy="382749"/>
          </a:xfrm>
        </p:spPr>
        <p:txBody>
          <a:bodyPr/>
          <a:lstStyle/>
          <a:p>
            <a:r>
              <a:rPr lang="en-US" sz="1800" dirty="0"/>
              <a:t>Ghost Gypsy</a:t>
            </a:r>
          </a:p>
        </p:txBody>
      </p:sp>
      <p:pic>
        <p:nvPicPr>
          <p:cNvPr id="29" name="Picture Placeholder 25">
            <a:extLst>
              <a:ext uri="{FF2B5EF4-FFF2-40B4-BE49-F238E27FC236}">
                <a16:creationId xmlns:a16="http://schemas.microsoft.com/office/drawing/2014/main" id="{1507C138-F295-471C-A7C2-F827C437DE97}"/>
              </a:ext>
            </a:extLst>
          </p:cNvPr>
          <p:cNvPicPr>
            <a:picLocks noGrp="1" noChangeAspect="1"/>
          </p:cNvPicPr>
          <p:nvPr>
            <p:ph type="pic" sz="quarter" idx="12"/>
          </p:nvPr>
        </p:nvPicPr>
        <p:blipFill rotWithShape="1">
          <a:blip r:embed="rId5"/>
          <a:srcRect t="9565" b="8464"/>
          <a:stretch/>
        </p:blipFill>
        <p:spPr>
          <a:xfrm>
            <a:off x="6105299" y="4389905"/>
            <a:ext cx="3015843" cy="2472081"/>
          </a:xfrm>
        </p:spPr>
      </p:pic>
    </p:spTree>
    <p:extLst>
      <p:ext uri="{BB962C8B-B14F-4D97-AF65-F5344CB8AC3E}">
        <p14:creationId xmlns:p14="http://schemas.microsoft.com/office/powerpoint/2010/main" val="414805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2"/>
          </p:nvPr>
        </p:nvPicPr>
        <p:blipFill>
          <a:blip r:embed="rId2"/>
          <a:srcRect l="9785" r="9785"/>
          <a:stretch/>
        </p:blipFill>
        <p:spPr>
          <a:xfrm>
            <a:off x="6264877" y="10"/>
            <a:ext cx="5927124" cy="6857990"/>
          </a:xfrm>
          <a:noFill/>
        </p:spPr>
      </p:pic>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349321" y="2106868"/>
            <a:ext cx="4539986" cy="1526254"/>
          </a:xfrm>
        </p:spPr>
        <p:txBody>
          <a:bodyPr anchor="ctr">
            <a:normAutofit/>
          </a:bodyPr>
          <a:lstStyle/>
          <a:p>
            <a:r>
              <a:rPr lang="en-US" sz="2000" dirty="0"/>
              <a:t>This resource is based on DEED’s </a:t>
            </a:r>
            <a:r>
              <a:rPr lang="en-US" sz="2000" i="1" dirty="0"/>
              <a:t>Rites of Passage</a:t>
            </a:r>
            <a:r>
              <a:rPr lang="en-US" sz="2000" dirty="0"/>
              <a:t> project funded by the Heritage Fund.  It explores culture and memory with people from Dorset’s Gypsy, Roma and </a:t>
            </a:r>
            <a:r>
              <a:rPr lang="en-US" sz="2000" dirty="0" err="1"/>
              <a:t>Traveller</a:t>
            </a:r>
            <a:r>
              <a:rPr lang="en-US" sz="2000" dirty="0"/>
              <a:t> communities.</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349321" y="3848235"/>
            <a:ext cx="4539986" cy="1148429"/>
          </a:xfrm>
        </p:spPr>
        <p:txBody>
          <a:bodyPr anchor="ctr">
            <a:noAutofit/>
          </a:bodyPr>
          <a:lstStyle/>
          <a:p>
            <a:pPr>
              <a:spcAft>
                <a:spcPts val="600"/>
              </a:spcAft>
            </a:pPr>
            <a:r>
              <a:rPr lang="en-US" sz="2000" dirty="0"/>
              <a:t>During the project, we interviewed a range of people, asking them about significant events in their life, often referred to as rites of passage, which we all can experience.</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5"/>
          </p:nvPr>
        </p:nvSpPr>
        <p:spPr>
          <a:xfrm>
            <a:off x="349321" y="5442299"/>
            <a:ext cx="4539986" cy="1148429"/>
          </a:xfrm>
        </p:spPr>
        <p:txBody>
          <a:bodyPr anchor="ctr">
            <a:noAutofit/>
          </a:bodyPr>
          <a:lstStyle/>
          <a:p>
            <a:pPr>
              <a:spcAft>
                <a:spcPts val="600"/>
              </a:spcAft>
            </a:pPr>
            <a:r>
              <a:rPr lang="en-US" sz="2000" dirty="0"/>
              <a:t>We produced the </a:t>
            </a:r>
            <a:r>
              <a:rPr lang="en-US" sz="2000" i="1" dirty="0"/>
              <a:t>Rites of Passage  </a:t>
            </a:r>
            <a:r>
              <a:rPr lang="en-US" sz="2000" dirty="0"/>
              <a:t>booklet for everyone with this </a:t>
            </a:r>
            <a:r>
              <a:rPr lang="en-US" sz="2000" dirty="0" err="1"/>
              <a:t>powerpoint</a:t>
            </a:r>
            <a:r>
              <a:rPr lang="en-US" sz="2000" dirty="0"/>
              <a:t> for schools, which focuses on the lives of young Gypsies &amp; </a:t>
            </a:r>
            <a:r>
              <a:rPr lang="en-US" sz="2000" dirty="0" err="1"/>
              <a:t>Travellers</a:t>
            </a:r>
            <a:r>
              <a:rPr lang="en-US" sz="2000" dirty="0"/>
              <a:t> as they leave school and move into adult life, often leaving two worlds behind.</a:t>
            </a:r>
          </a:p>
        </p:txBody>
      </p:sp>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595100" y="192385"/>
            <a:ext cx="4069367" cy="1025525"/>
          </a:xfrm>
        </p:spPr>
        <p:txBody>
          <a:bodyPr anchor="b">
            <a:normAutofit/>
          </a:bodyPr>
          <a:lstStyle/>
          <a:p>
            <a:r>
              <a:rPr lang="en-US" sz="3600" dirty="0"/>
              <a:t>About this resource </a:t>
            </a:r>
          </a:p>
        </p:txBody>
      </p:sp>
      <p:pic>
        <p:nvPicPr>
          <p:cNvPr id="7" name="Picture 6" descr="Shape, icon, circle&#10;&#10;Description automatically generated">
            <a:extLst>
              <a:ext uri="{FF2B5EF4-FFF2-40B4-BE49-F238E27FC236}">
                <a16:creationId xmlns:a16="http://schemas.microsoft.com/office/drawing/2014/main" id="{C8EB6B01-CBBC-BADC-C4B7-3C4B66F4144C}"/>
              </a:ext>
            </a:extLst>
          </p:cNvPr>
          <p:cNvPicPr>
            <a:picLocks noChangeAspect="1"/>
          </p:cNvPicPr>
          <p:nvPr/>
        </p:nvPicPr>
        <p:blipFill>
          <a:blip r:embed="rId3"/>
          <a:stretch>
            <a:fillRect/>
          </a:stretch>
        </p:blipFill>
        <p:spPr>
          <a:xfrm>
            <a:off x="11082605" y="5734050"/>
            <a:ext cx="861962" cy="861962"/>
          </a:xfrm>
          <a:prstGeom prst="rect">
            <a:avLst/>
          </a:prstGeom>
        </p:spPr>
      </p:pic>
    </p:spTree>
    <p:extLst>
      <p:ext uri="{BB962C8B-B14F-4D97-AF65-F5344CB8AC3E}">
        <p14:creationId xmlns:p14="http://schemas.microsoft.com/office/powerpoint/2010/main" val="213011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346CC9BC-0FA8-0B43-7609-777E130AE35A}"/>
              </a:ext>
            </a:extLst>
          </p:cNvPr>
          <p:cNvSpPr>
            <a:spLocks noGrp="1"/>
          </p:cNvSpPr>
          <p:nvPr>
            <p:ph type="body" sz="quarter" idx="11"/>
          </p:nvPr>
        </p:nvSpPr>
        <p:spPr>
          <a:xfrm>
            <a:off x="0" y="3206186"/>
            <a:ext cx="12192000" cy="3651813"/>
          </a:xfrm>
        </p:spPr>
        <p:txBody>
          <a:bodyPr>
            <a:normAutofit/>
          </a:bodyPr>
          <a:lstStyle/>
          <a:p>
            <a:r>
              <a:rPr lang="en-US" sz="2800" dirty="0"/>
              <a:t>What questions might you want to ask her about her life?</a:t>
            </a:r>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5278053" y="1775520"/>
            <a:ext cx="6435524" cy="1325563"/>
          </a:xfrm>
        </p:spPr>
        <p:txBody>
          <a:bodyPr anchor="b">
            <a:normAutofit/>
          </a:bodyPr>
          <a:lstStyle/>
          <a:p>
            <a:r>
              <a:rPr lang="en-US" dirty="0"/>
              <a:t>Meet Violet</a:t>
            </a:r>
          </a:p>
        </p:txBody>
      </p:sp>
      <p:pic>
        <p:nvPicPr>
          <p:cNvPr id="7" name="Picture Placeholder 6"/>
          <p:cNvPicPr>
            <a:picLocks noGrp="1" noChangeAspect="1"/>
          </p:cNvPicPr>
          <p:nvPr>
            <p:ph type="pic" sz="quarter" idx="10"/>
          </p:nvPr>
        </p:nvPicPr>
        <p:blipFill rotWithShape="1">
          <a:blip r:embed="rId2"/>
          <a:srcRect t="7178" r="-3" b="32081"/>
          <a:stretch/>
        </p:blipFill>
        <p:spPr>
          <a:xfrm>
            <a:off x="971836" y="1"/>
            <a:ext cx="3523423" cy="3206186"/>
          </a:xfrm>
          <a:noFill/>
        </p:spPr>
      </p:pic>
      <p:pic>
        <p:nvPicPr>
          <p:cNvPr id="9" name="Picture Placeholder 8"/>
          <p:cNvPicPr>
            <a:picLocks noGrp="1" noChangeAspect="1"/>
          </p:cNvPicPr>
          <p:nvPr>
            <p:ph type="pic" sz="quarter" idx="12"/>
          </p:nvPr>
        </p:nvPicPr>
        <p:blipFill rotWithShape="1">
          <a:blip r:embed="rId3"/>
          <a:srcRect l="14759" r="23427" b="2"/>
          <a:stretch/>
        </p:blipFill>
        <p:spPr>
          <a:xfrm>
            <a:off x="971836" y="3358587"/>
            <a:ext cx="3523423" cy="3206186"/>
          </a:xfrm>
          <a:noFill/>
        </p:spPr>
      </p:pic>
      <p:pic>
        <p:nvPicPr>
          <p:cNvPr id="6" name="Picture 5" descr="Shape, icon, circle&#10;&#10;Description automatically generated">
            <a:extLst>
              <a:ext uri="{FF2B5EF4-FFF2-40B4-BE49-F238E27FC236}">
                <a16:creationId xmlns:a16="http://schemas.microsoft.com/office/drawing/2014/main" id="{56672A0D-C0BB-373A-3C40-B702FBC29B56}"/>
              </a:ext>
            </a:extLst>
          </p:cNvPr>
          <p:cNvPicPr>
            <a:picLocks noChangeAspect="1"/>
          </p:cNvPicPr>
          <p:nvPr/>
        </p:nvPicPr>
        <p:blipFill>
          <a:blip r:embed="rId4"/>
          <a:stretch>
            <a:fillRect/>
          </a:stretch>
        </p:blipFill>
        <p:spPr>
          <a:xfrm>
            <a:off x="10868379" y="5648325"/>
            <a:ext cx="947687" cy="947687"/>
          </a:xfrm>
          <a:prstGeom prst="rect">
            <a:avLst/>
          </a:prstGeom>
        </p:spPr>
      </p:pic>
    </p:spTree>
    <p:extLst>
      <p:ext uri="{BB962C8B-B14F-4D97-AF65-F5344CB8AC3E}">
        <p14:creationId xmlns:p14="http://schemas.microsoft.com/office/powerpoint/2010/main" val="247924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769354" y="2596917"/>
            <a:ext cx="4385841" cy="804760"/>
          </a:xfrm>
        </p:spPr>
        <p:txBody>
          <a:bodyPr anchor="b">
            <a:normAutofit/>
          </a:bodyPr>
          <a:lstStyle/>
          <a:p>
            <a:r>
              <a:rPr lang="en-US" dirty="0"/>
              <a:t>About Violet</a:t>
            </a:r>
          </a:p>
        </p:txBody>
      </p:sp>
      <p:pic>
        <p:nvPicPr>
          <p:cNvPr id="7" name="Picture Placeholder 6"/>
          <p:cNvPicPr>
            <a:picLocks noGrp="1" noChangeAspect="1"/>
          </p:cNvPicPr>
          <p:nvPr>
            <p:ph type="pic" sz="quarter" idx="10"/>
          </p:nvPr>
        </p:nvPicPr>
        <p:blipFill>
          <a:blip r:embed="rId2"/>
          <a:srcRect l="24993" r="24993"/>
          <a:stretch/>
        </p:blipFill>
        <p:spPr>
          <a:xfrm>
            <a:off x="6096000" y="1"/>
            <a:ext cx="6096000" cy="6858000"/>
          </a:xfrm>
          <a:noFill/>
        </p:spPr>
      </p:pic>
      <p:sp>
        <p:nvSpPr>
          <p:cNvPr id="15" name="Text Placeholder 4">
            <a:extLst>
              <a:ext uri="{FF2B5EF4-FFF2-40B4-BE49-F238E27FC236}">
                <a16:creationId xmlns:a16="http://schemas.microsoft.com/office/drawing/2014/main" id="{346CC9BC-0FA8-0B43-7609-777E130AE35A}"/>
              </a:ext>
            </a:extLst>
          </p:cNvPr>
          <p:cNvSpPr>
            <a:spLocks noGrp="1"/>
          </p:cNvSpPr>
          <p:nvPr>
            <p:ph type="body" sz="quarter" idx="12"/>
          </p:nvPr>
        </p:nvSpPr>
        <p:spPr>
          <a:xfrm>
            <a:off x="769353" y="3562075"/>
            <a:ext cx="4385841" cy="2818177"/>
          </a:xfrm>
        </p:spPr>
        <p:txBody>
          <a:bodyPr>
            <a:normAutofit/>
          </a:bodyPr>
          <a:lstStyle/>
          <a:p>
            <a:r>
              <a:rPr lang="en-US" sz="2000" dirty="0"/>
              <a:t>She is 16 years old.</a:t>
            </a:r>
          </a:p>
          <a:p>
            <a:r>
              <a:rPr lang="en-US" sz="2000" dirty="0"/>
              <a:t>She is a </a:t>
            </a:r>
            <a:r>
              <a:rPr lang="en-US" sz="2000" dirty="0" err="1"/>
              <a:t>Traveller</a:t>
            </a:r>
            <a:r>
              <a:rPr lang="en-US" sz="2000" dirty="0"/>
              <a:t>.</a:t>
            </a:r>
          </a:p>
          <a:p>
            <a:r>
              <a:rPr lang="en-US" sz="2000" dirty="0"/>
              <a:t>She is about to finish secondary school.</a:t>
            </a:r>
          </a:p>
          <a:p>
            <a:r>
              <a:rPr lang="en-US" sz="2000" dirty="0"/>
              <a:t>She lives in a house.</a:t>
            </a:r>
          </a:p>
          <a:p>
            <a:r>
              <a:rPr lang="en-US" sz="2000" dirty="0"/>
              <a:t>She has lots of friends and family that live near her.</a:t>
            </a:r>
          </a:p>
          <a:p>
            <a:endParaRPr lang="en-US" dirty="0"/>
          </a:p>
        </p:txBody>
      </p:sp>
      <p:pic>
        <p:nvPicPr>
          <p:cNvPr id="9" name="Picture Placeholder 8"/>
          <p:cNvPicPr>
            <a:picLocks noGrp="1" noChangeAspect="1"/>
          </p:cNvPicPr>
          <p:nvPr>
            <p:ph type="pic" sz="quarter" idx="13"/>
          </p:nvPr>
        </p:nvPicPr>
        <p:blipFill>
          <a:blip r:embed="rId3"/>
          <a:srcRect t="16630" b="16630"/>
          <a:stretch/>
        </p:blipFill>
        <p:spPr>
          <a:xfrm>
            <a:off x="769354" y="1631760"/>
            <a:ext cx="804759" cy="804759"/>
          </a:xfrm>
          <a:noFill/>
        </p:spPr>
      </p:pic>
      <p:pic>
        <p:nvPicPr>
          <p:cNvPr id="11" name="Picture 10" descr="Shape, icon, circle&#10;&#10;Description automatically generated">
            <a:extLst>
              <a:ext uri="{FF2B5EF4-FFF2-40B4-BE49-F238E27FC236}">
                <a16:creationId xmlns:a16="http://schemas.microsoft.com/office/drawing/2014/main" id="{78938ECD-2478-195D-DBEC-F3177D2CA282}"/>
              </a:ext>
            </a:extLst>
          </p:cNvPr>
          <p:cNvPicPr>
            <a:picLocks noChangeAspect="1"/>
          </p:cNvPicPr>
          <p:nvPr/>
        </p:nvPicPr>
        <p:blipFill>
          <a:blip r:embed="rId4"/>
          <a:stretch>
            <a:fillRect/>
          </a:stretch>
        </p:blipFill>
        <p:spPr>
          <a:xfrm>
            <a:off x="10804133" y="5455578"/>
            <a:ext cx="1140434" cy="1140434"/>
          </a:xfrm>
          <a:prstGeom prst="rect">
            <a:avLst/>
          </a:prstGeom>
        </p:spPr>
      </p:pic>
    </p:spTree>
    <p:extLst>
      <p:ext uri="{BB962C8B-B14F-4D97-AF65-F5344CB8AC3E}">
        <p14:creationId xmlns:p14="http://schemas.microsoft.com/office/powerpoint/2010/main" val="1622649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rotWithShape="1">
          <a:blip r:embed="rId2"/>
          <a:srcRect t="18827" b="44449"/>
          <a:stretch/>
        </p:blipFill>
        <p:spPr>
          <a:xfrm>
            <a:off x="4745620" y="3428990"/>
            <a:ext cx="7446380" cy="3429009"/>
          </a:xfrm>
          <a:noFill/>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200" y="1659770"/>
            <a:ext cx="3085618" cy="1325563"/>
          </a:xfrm>
        </p:spPr>
        <p:txBody>
          <a:bodyPr anchor="t">
            <a:normAutofit/>
          </a:bodyPr>
          <a:lstStyle/>
          <a:p>
            <a:r>
              <a:rPr lang="en-US" dirty="0"/>
              <a:t>Meet   Shane</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606175"/>
            <a:ext cx="6121722" cy="538323"/>
          </a:xfrm>
        </p:spPr>
        <p:txBody>
          <a:bodyPr anchor="t">
            <a:normAutofit/>
          </a:bodyPr>
          <a:lstStyle/>
          <a:p>
            <a:r>
              <a:rPr lang="en-US" sz="3200"/>
              <a:t>With family</a:t>
            </a:r>
            <a:endParaRPr lang="en-US" sz="3200" dirty="0"/>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359078" y="1345915"/>
            <a:ext cx="6121722" cy="1639418"/>
          </a:xfrm>
        </p:spPr>
        <p:txBody>
          <a:bodyPr>
            <a:normAutofit/>
          </a:bodyPr>
          <a:lstStyle/>
          <a:p>
            <a:r>
              <a:rPr lang="en-GB" sz="2000" i="1" dirty="0">
                <a:effectLst/>
              </a:rPr>
              <a:t>Family days. We go to the cinema and stuff.  Football… We get horses and we’re allowed to drive them around on our own.  We drive cars round… I learnt when I was 6.  My dad did the pedals and I steered, then when I grew up, he slowly taught me how to do it.</a:t>
            </a:r>
            <a:endParaRPr lang="en-GB" sz="2000" dirty="0">
              <a:effectLst/>
            </a:endParaRPr>
          </a:p>
          <a:p>
            <a:endParaRPr lang="en-US" dirty="0"/>
          </a:p>
        </p:txBody>
      </p:sp>
      <p:sp>
        <p:nvSpPr>
          <p:cNvPr id="9" name="Text Placeholder 8"/>
          <p:cNvSpPr>
            <a:spLocks noGrp="1"/>
          </p:cNvSpPr>
          <p:nvPr>
            <p:ph type="body" sz="quarter" idx="16"/>
          </p:nvPr>
        </p:nvSpPr>
        <p:spPr>
          <a:xfrm>
            <a:off x="838200" y="3737092"/>
            <a:ext cx="3085618" cy="2663707"/>
          </a:xfrm>
        </p:spPr>
        <p:txBody>
          <a:bodyPr>
            <a:normAutofit/>
          </a:bodyPr>
          <a:lstStyle/>
          <a:p>
            <a:r>
              <a:rPr lang="en-US" sz="3200" b="1" dirty="0"/>
              <a:t>At school</a:t>
            </a:r>
          </a:p>
          <a:p>
            <a:r>
              <a:rPr lang="en-GB" i="1" dirty="0">
                <a:effectLst/>
              </a:rPr>
              <a:t>They don’t really like Travellers. None of them.  You walk past people, and they go ‘</a:t>
            </a:r>
            <a:r>
              <a:rPr lang="en-GB" i="1" dirty="0"/>
              <a:t>…G</a:t>
            </a:r>
            <a:r>
              <a:rPr lang="en-GB" i="1" dirty="0">
                <a:effectLst/>
              </a:rPr>
              <a:t>ypsies’.  You get into fights, and you get told off.</a:t>
            </a:r>
            <a:endParaRPr lang="en-GB" dirty="0">
              <a:effectLst/>
            </a:endParaRPr>
          </a:p>
        </p:txBody>
      </p:sp>
      <p:pic>
        <p:nvPicPr>
          <p:cNvPr id="10" name="Picture 9" descr="Shape, icon, circle&#10;&#10;Description automatically generated">
            <a:extLst>
              <a:ext uri="{FF2B5EF4-FFF2-40B4-BE49-F238E27FC236}">
                <a16:creationId xmlns:a16="http://schemas.microsoft.com/office/drawing/2014/main" id="{B14E3A2D-81AB-BA5F-14B5-35DC16CE1E58}"/>
              </a:ext>
            </a:extLst>
          </p:cNvPr>
          <p:cNvPicPr>
            <a:picLocks noChangeAspect="1"/>
          </p:cNvPicPr>
          <p:nvPr/>
        </p:nvPicPr>
        <p:blipFill>
          <a:blip r:embed="rId3"/>
          <a:stretch>
            <a:fillRect/>
          </a:stretch>
        </p:blipFill>
        <p:spPr>
          <a:xfrm>
            <a:off x="10938836" y="5527496"/>
            <a:ext cx="1083927" cy="1083927"/>
          </a:xfrm>
          <a:prstGeom prst="rect">
            <a:avLst/>
          </a:prstGeom>
        </p:spPr>
      </p:pic>
    </p:spTree>
    <p:extLst>
      <p:ext uri="{BB962C8B-B14F-4D97-AF65-F5344CB8AC3E}">
        <p14:creationId xmlns:p14="http://schemas.microsoft.com/office/powerpoint/2010/main" val="268795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3556B4F-C767-301F-AFC5-B27E180382EB}"/>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t="26488" b="35989"/>
          <a:stretch/>
        </p:blipFill>
        <p:spPr bwMode="auto">
          <a:xfrm>
            <a:off x="20" y="10"/>
            <a:ext cx="12191980" cy="6853702"/>
          </a:xfrm>
          <a:prstGeom prst="rect">
            <a:avLst/>
          </a:prstGeom>
          <a:noFill/>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D6945B13-B987-80B1-CBD8-642B5E5C6848}"/>
              </a:ext>
            </a:extLst>
          </p:cNvPr>
          <p:cNvSpPr>
            <a:spLocks noGrp="1"/>
          </p:cNvSpPr>
          <p:nvPr>
            <p:ph type="title"/>
          </p:nvPr>
        </p:nvSpPr>
        <p:spPr>
          <a:xfrm>
            <a:off x="838199" y="3673179"/>
            <a:ext cx="3805720" cy="2188805"/>
          </a:xfrm>
        </p:spPr>
        <p:txBody>
          <a:bodyPr anchor="ctr">
            <a:normAutofit/>
          </a:bodyPr>
          <a:lstStyle/>
          <a:p>
            <a:r>
              <a:rPr lang="en-GB" dirty="0"/>
              <a:t>Meet Demi</a:t>
            </a:r>
          </a:p>
        </p:txBody>
      </p:sp>
      <p:sp>
        <p:nvSpPr>
          <p:cNvPr id="4" name="Text Placeholder 3">
            <a:extLst>
              <a:ext uri="{FF2B5EF4-FFF2-40B4-BE49-F238E27FC236}">
                <a16:creationId xmlns:a16="http://schemas.microsoft.com/office/drawing/2014/main" id="{793D9916-9AA9-4320-078A-3CF77D2222C5}"/>
              </a:ext>
            </a:extLst>
          </p:cNvPr>
          <p:cNvSpPr>
            <a:spLocks noGrp="1"/>
          </p:cNvSpPr>
          <p:nvPr>
            <p:ph type="body" sz="quarter" idx="14"/>
          </p:nvPr>
        </p:nvSpPr>
        <p:spPr>
          <a:xfrm>
            <a:off x="8630292" y="11"/>
            <a:ext cx="3561708" cy="6853702"/>
          </a:xfrm>
        </p:spPr>
        <p:txBody>
          <a:bodyPr anchor="ctr">
            <a:normAutofit/>
          </a:bodyPr>
          <a:lstStyle/>
          <a:p>
            <a:r>
              <a:rPr lang="en-GB" sz="2000" i="1" dirty="0">
                <a:effectLst/>
              </a:rPr>
              <a:t>In my culture girls aren’t allowed to go out alone. I’ll go with my sister and brother to the shop. My mum’s worried about other people. We won’t have a boyfriend yet. On TV when it shows them having boyfriends young, that’s not us. My mum says, ‘When you’re old enough and you’ve got a proper job, think about it then.’ </a:t>
            </a:r>
            <a:endParaRPr lang="en-GB" sz="2000" dirty="0">
              <a:effectLst/>
            </a:endParaRPr>
          </a:p>
          <a:p>
            <a:endParaRPr lang="en-GB" sz="1200" dirty="0"/>
          </a:p>
        </p:txBody>
      </p:sp>
      <p:pic>
        <p:nvPicPr>
          <p:cNvPr id="15" name="Picture 14" descr="Shape, icon, circle&#10;&#10;Description automatically generated">
            <a:extLst>
              <a:ext uri="{FF2B5EF4-FFF2-40B4-BE49-F238E27FC236}">
                <a16:creationId xmlns:a16="http://schemas.microsoft.com/office/drawing/2014/main" id="{A48ADEE2-6A95-AFF3-FE5E-84118102C670}"/>
              </a:ext>
            </a:extLst>
          </p:cNvPr>
          <p:cNvPicPr>
            <a:picLocks noChangeAspect="1"/>
          </p:cNvPicPr>
          <p:nvPr/>
        </p:nvPicPr>
        <p:blipFill>
          <a:blip r:embed="rId3"/>
          <a:stretch>
            <a:fillRect/>
          </a:stretch>
        </p:blipFill>
        <p:spPr>
          <a:xfrm>
            <a:off x="10917148" y="5568593"/>
            <a:ext cx="1027419" cy="1027419"/>
          </a:xfrm>
          <a:prstGeom prst="rect">
            <a:avLst/>
          </a:prstGeom>
        </p:spPr>
      </p:pic>
    </p:spTree>
    <p:extLst>
      <p:ext uri="{BB962C8B-B14F-4D97-AF65-F5344CB8AC3E}">
        <p14:creationId xmlns:p14="http://schemas.microsoft.com/office/powerpoint/2010/main" val="3022722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p:txBody>
          <a:bodyPr>
            <a:normAutofit/>
          </a:bodyPr>
          <a:lstStyle/>
          <a:p>
            <a:r>
              <a:rPr lang="en-US" sz="2000" dirty="0"/>
              <a:t>Why might school be challenging time for Violet, Shane or Demi?</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365536"/>
            <a:ext cx="3977648" cy="885235"/>
          </a:xfrm>
        </p:spPr>
        <p:txBody>
          <a:bodyPr>
            <a:normAutofit lnSpcReduction="10000"/>
          </a:bodyPr>
          <a:lstStyle/>
          <a:p>
            <a:r>
              <a:rPr lang="en-US" sz="2000" dirty="0"/>
              <a:t>What do think each of them might feel about leaving school and their life ahead?</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p:txBody>
          <a:bodyPr>
            <a:normAutofit/>
          </a:bodyPr>
          <a:lstStyle/>
          <a:p>
            <a:r>
              <a:rPr lang="en-US" sz="2000" dirty="0"/>
              <a:t>Do you have anything in common with Violet, Shane or Demi?</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4946993"/>
            <a:ext cx="3977648" cy="987081"/>
          </a:xfrm>
        </p:spPr>
        <p:txBody>
          <a:bodyPr>
            <a:normAutofit/>
          </a:bodyPr>
          <a:lstStyle/>
          <a:p>
            <a:r>
              <a:rPr lang="en-US" sz="2000" dirty="0"/>
              <a:t>How can we make school a safer space for those who may feel vulnerable or isolated?</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1100290"/>
            <a:ext cx="4273868" cy="885235"/>
          </a:xfrm>
        </p:spPr>
        <p:txBody>
          <a:bodyPr/>
          <a:lstStyle/>
          <a:p>
            <a:r>
              <a:rPr lang="en-US" dirty="0"/>
              <a:t>Questions for you!</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a:xfrm>
            <a:off x="841058" y="2098409"/>
            <a:ext cx="4008437" cy="798509"/>
          </a:xfrm>
        </p:spPr>
        <p:txBody>
          <a:bodyPr>
            <a:noAutofit/>
          </a:bodyPr>
          <a:lstStyle/>
          <a:p>
            <a:r>
              <a:rPr lang="en-US" sz="2800" dirty="0"/>
              <a:t>Thinking about Violet, Shane &amp; Demi</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838199" y="3498661"/>
            <a:ext cx="4273867" cy="3097351"/>
          </a:xfrm>
        </p:spPr>
        <p:txBody>
          <a:bodyPr/>
          <a:lstStyle/>
          <a:p>
            <a:r>
              <a:rPr lang="en-US" sz="2000" dirty="0"/>
              <a:t>Young Gypsies and </a:t>
            </a:r>
            <a:r>
              <a:rPr lang="en-US" sz="2000" dirty="0" err="1"/>
              <a:t>Travellers</a:t>
            </a:r>
            <a:r>
              <a:rPr lang="en-US" sz="2000" dirty="0"/>
              <a:t> often live in two worlds.  One within their community living  a settled life very close to their family and friends; and one with friends and adults at school.  School is often  a difficult time in a teenage  Gypsy or </a:t>
            </a:r>
            <a:r>
              <a:rPr lang="en-US" sz="2000" dirty="0" err="1"/>
              <a:t>Traveller’s</a:t>
            </a:r>
            <a:r>
              <a:rPr lang="en-US" sz="2000" dirty="0"/>
              <a:t> life.  Can you think why?</a:t>
            </a:r>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5" y="4907355"/>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6" y="963761"/>
            <a:ext cx="885235" cy="885235"/>
          </a:xfrm>
          <a:prstGeom prst="rect">
            <a:avLst/>
          </a:prstGeom>
        </p:spPr>
      </p:pic>
      <p:pic>
        <p:nvPicPr>
          <p:cNvPr id="13" name="Picture 12" descr="Shape, icon, circle&#10;&#10;Description automatically generated">
            <a:extLst>
              <a:ext uri="{FF2B5EF4-FFF2-40B4-BE49-F238E27FC236}">
                <a16:creationId xmlns:a16="http://schemas.microsoft.com/office/drawing/2014/main" id="{A8858FDD-213F-AD9B-1050-3BFC49B9A841}"/>
              </a:ext>
            </a:extLst>
          </p:cNvPr>
          <p:cNvPicPr>
            <a:picLocks noChangeAspect="1"/>
          </p:cNvPicPr>
          <p:nvPr/>
        </p:nvPicPr>
        <p:blipFill>
          <a:blip r:embed="rId10"/>
          <a:stretch>
            <a:fillRect/>
          </a:stretch>
        </p:blipFill>
        <p:spPr>
          <a:xfrm>
            <a:off x="10865777" y="5517222"/>
            <a:ext cx="1078790" cy="1078790"/>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0D57C-C748-3083-8246-045923400EB8}"/>
              </a:ext>
            </a:extLst>
          </p:cNvPr>
          <p:cNvSpPr>
            <a:spLocks noGrp="1"/>
          </p:cNvSpPr>
          <p:nvPr>
            <p:ph type="body" sz="quarter" idx="12"/>
          </p:nvPr>
        </p:nvSpPr>
        <p:spPr>
          <a:xfrm>
            <a:off x="4333757" y="857251"/>
            <a:ext cx="3686025" cy="1466055"/>
          </a:xfrm>
        </p:spPr>
        <p:txBody>
          <a:bodyPr>
            <a:normAutofit/>
          </a:bodyPr>
          <a:lstStyle/>
          <a:p>
            <a:r>
              <a:rPr lang="en-GB" sz="2800" dirty="0"/>
              <a:t>Jenny, in her 60s, talks more about Romany Gypsy culture</a:t>
            </a:r>
          </a:p>
        </p:txBody>
      </p:sp>
      <p:sp>
        <p:nvSpPr>
          <p:cNvPr id="3" name="Text Placeholder 2">
            <a:extLst>
              <a:ext uri="{FF2B5EF4-FFF2-40B4-BE49-F238E27FC236}">
                <a16:creationId xmlns:a16="http://schemas.microsoft.com/office/drawing/2014/main" id="{FAE2CAA5-9D94-DE26-5E17-264F12E6FD89}"/>
              </a:ext>
            </a:extLst>
          </p:cNvPr>
          <p:cNvSpPr>
            <a:spLocks noGrp="1"/>
          </p:cNvSpPr>
          <p:nvPr>
            <p:ph type="body" sz="quarter" idx="14"/>
          </p:nvPr>
        </p:nvSpPr>
        <p:spPr>
          <a:xfrm>
            <a:off x="8375228" y="1312702"/>
            <a:ext cx="3658010" cy="382749"/>
          </a:xfrm>
        </p:spPr>
        <p:txBody>
          <a:bodyPr>
            <a:noAutofit/>
          </a:bodyPr>
          <a:lstStyle/>
          <a:p>
            <a:r>
              <a:rPr lang="en-GB" sz="2800" dirty="0"/>
              <a:t>Amy, in her 30s, talks more about the Traveller lifestyle</a:t>
            </a:r>
          </a:p>
        </p:txBody>
      </p:sp>
      <p:sp>
        <p:nvSpPr>
          <p:cNvPr id="4" name="Text Placeholder 3">
            <a:extLst>
              <a:ext uri="{FF2B5EF4-FFF2-40B4-BE49-F238E27FC236}">
                <a16:creationId xmlns:a16="http://schemas.microsoft.com/office/drawing/2014/main" id="{E68B5917-4136-C439-57D8-74EAA63D525F}"/>
              </a:ext>
            </a:extLst>
          </p:cNvPr>
          <p:cNvSpPr>
            <a:spLocks noGrp="1"/>
          </p:cNvSpPr>
          <p:nvPr>
            <p:ph type="body" sz="quarter" idx="15"/>
          </p:nvPr>
        </p:nvSpPr>
        <p:spPr>
          <a:xfrm>
            <a:off x="4333454" y="2761106"/>
            <a:ext cx="3686159" cy="3458719"/>
          </a:xfrm>
        </p:spPr>
        <p:txBody>
          <a:bodyPr>
            <a:normAutofit lnSpcReduction="10000"/>
          </a:bodyPr>
          <a:lstStyle/>
          <a:p>
            <a:r>
              <a:rPr lang="en-GB" sz="2000" i="1" dirty="0">
                <a:effectLst/>
                <a:latin typeface="Calibri" panose="020F0502020204030204" pitchFamily="34" charset="0"/>
                <a:ea typeface="Calibri" panose="020F0502020204030204" pitchFamily="34" charset="0"/>
                <a:cs typeface="Arial" panose="020B0604020202020204" pitchFamily="34" charset="0"/>
              </a:rPr>
              <a:t>Romany people are very close, and loyal. You know if you have a problem you can pick up the phone and someone will be down straight away. They are also spotlessly clean and old fashioned. The boys are taught to be respectful to girls, and are smart and polite, and younger people have respect for their elders. They are creative and can make something out of nothing.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5" name="Text Placeholder 4">
            <a:extLst>
              <a:ext uri="{FF2B5EF4-FFF2-40B4-BE49-F238E27FC236}">
                <a16:creationId xmlns:a16="http://schemas.microsoft.com/office/drawing/2014/main" id="{006FD4D5-9365-A3F1-3DDA-84F16BB5C534}"/>
              </a:ext>
            </a:extLst>
          </p:cNvPr>
          <p:cNvSpPr>
            <a:spLocks noGrp="1"/>
          </p:cNvSpPr>
          <p:nvPr>
            <p:ph type="body" sz="quarter" idx="16"/>
          </p:nvPr>
        </p:nvSpPr>
        <p:spPr>
          <a:xfrm>
            <a:off x="8375228" y="2208656"/>
            <a:ext cx="3658010" cy="3044825"/>
          </a:xfrm>
        </p:spPr>
        <p:txBody>
          <a:bodyPr/>
          <a:lstStyle/>
          <a:p>
            <a:r>
              <a:rPr lang="en-GB" sz="2000" i="1" dirty="0">
                <a:effectLst/>
                <a:latin typeface="Calibri" panose="020F0502020204030204" pitchFamily="34" charset="0"/>
                <a:ea typeface="Calibri" panose="020F0502020204030204" pitchFamily="34" charset="0"/>
                <a:cs typeface="Calibri" panose="020F0502020204030204" pitchFamily="34" charset="0"/>
              </a:rPr>
              <a:t>My children are half Traveller, half </a:t>
            </a:r>
            <a:r>
              <a:rPr lang="en-GB" sz="2000" i="1" dirty="0" err="1">
                <a:effectLst/>
                <a:latin typeface="Calibri" panose="020F0502020204030204" pitchFamily="34" charset="0"/>
                <a:ea typeface="Calibri" panose="020F0502020204030204" pitchFamily="34" charset="0"/>
                <a:cs typeface="Calibri" panose="020F0502020204030204" pitchFamily="34" charset="0"/>
              </a:rPr>
              <a:t>Gorja</a:t>
            </a:r>
            <a:r>
              <a:rPr lang="en-GB" sz="2000" i="1" dirty="0">
                <a:effectLst/>
                <a:latin typeface="Calibri" panose="020F0502020204030204" pitchFamily="34" charset="0"/>
                <a:ea typeface="Calibri" panose="020F0502020204030204" pitchFamily="34" charset="0"/>
                <a:cs typeface="Calibri" panose="020F0502020204030204" pitchFamily="34" charset="0"/>
              </a:rPr>
              <a:t>. I’m bringing them up in the Traveller lifestyle. I’d rather live my life as it is now, than I would as a non-Traveller. The life I was brought up in, and the life I’m giving my children, is the best life they could ever have.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6" name="Title 5">
            <a:extLst>
              <a:ext uri="{FF2B5EF4-FFF2-40B4-BE49-F238E27FC236}">
                <a16:creationId xmlns:a16="http://schemas.microsoft.com/office/drawing/2014/main" id="{E0BA4A3B-06DD-62DF-0C75-A272E247A972}"/>
              </a:ext>
            </a:extLst>
          </p:cNvPr>
          <p:cNvSpPr>
            <a:spLocks noGrp="1"/>
          </p:cNvSpPr>
          <p:nvPr>
            <p:ph type="title"/>
          </p:nvPr>
        </p:nvSpPr>
        <p:spPr>
          <a:xfrm>
            <a:off x="403410" y="1936707"/>
            <a:ext cx="3686159" cy="1225593"/>
          </a:xfrm>
        </p:spPr>
        <p:txBody>
          <a:bodyPr>
            <a:normAutofit fontScale="90000"/>
          </a:bodyPr>
          <a:lstStyle/>
          <a:p>
            <a:r>
              <a:rPr lang="en-GB" dirty="0"/>
              <a:t>Thinking about freedom and rules:</a:t>
            </a:r>
            <a:br>
              <a:rPr lang="en-GB" dirty="0"/>
            </a:br>
            <a:br>
              <a:rPr lang="en-GB" dirty="0"/>
            </a:br>
            <a:r>
              <a:rPr lang="en-GB" sz="3100" dirty="0"/>
              <a:t>Young Gypsies and Traveller often experience very different freedom and rules at home from school.  They learn much from home as well as from school.</a:t>
            </a:r>
          </a:p>
        </p:txBody>
      </p:sp>
      <p:pic>
        <p:nvPicPr>
          <p:cNvPr id="7" name="Picture 6" descr="Shape, icon, circle&#10;&#10;Description automatically generated">
            <a:extLst>
              <a:ext uri="{FF2B5EF4-FFF2-40B4-BE49-F238E27FC236}">
                <a16:creationId xmlns:a16="http://schemas.microsoft.com/office/drawing/2014/main" id="{CD6A4D54-83D4-EC4E-02FE-B3DA367B974A}"/>
              </a:ext>
            </a:extLst>
          </p:cNvPr>
          <p:cNvPicPr>
            <a:picLocks noChangeAspect="1"/>
          </p:cNvPicPr>
          <p:nvPr/>
        </p:nvPicPr>
        <p:blipFill>
          <a:blip r:embed="rId2"/>
          <a:stretch>
            <a:fillRect/>
          </a:stretch>
        </p:blipFill>
        <p:spPr>
          <a:xfrm>
            <a:off x="10865777" y="5517222"/>
            <a:ext cx="1078790" cy="1078790"/>
          </a:xfrm>
          <a:prstGeom prst="rect">
            <a:avLst/>
          </a:prstGeom>
        </p:spPr>
      </p:pic>
    </p:spTree>
    <p:extLst>
      <p:ext uri="{BB962C8B-B14F-4D97-AF65-F5344CB8AC3E}">
        <p14:creationId xmlns:p14="http://schemas.microsoft.com/office/powerpoint/2010/main" val="102187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5D366-BDCD-4761-A29B-21881A691F59}"/>
              </a:ext>
            </a:extLst>
          </p:cNvPr>
          <p:cNvPicPr>
            <a:picLocks noChangeAspect="1"/>
          </p:cNvPicPr>
          <p:nvPr/>
        </p:nvPicPr>
        <p:blipFill>
          <a:blip r:embed="rId2"/>
          <a:srcRect t="21690" b="21690"/>
          <a:stretch/>
        </p:blipFill>
        <p:spPr>
          <a:xfrm>
            <a:off x="20" y="-14762"/>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4766065"/>
            <a:ext cx="9480551" cy="891250"/>
          </a:xfrm>
        </p:spPr>
        <p:txBody>
          <a:bodyPr anchor="t">
            <a:noAutofit/>
          </a:bodyPr>
          <a:lstStyle/>
          <a:p>
            <a:r>
              <a:rPr lang="en-US" sz="2800" dirty="0"/>
              <a:t>Why do you think Amy chooses to bring her children up in the </a:t>
            </a:r>
            <a:r>
              <a:rPr lang="en-US" sz="2800" dirty="0" err="1"/>
              <a:t>Traveller</a:t>
            </a:r>
            <a:r>
              <a:rPr lang="en-US" sz="2800" dirty="0"/>
              <a:t> lifestyle, with all its challenges, and she has a choice? </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933448" y="6125744"/>
            <a:ext cx="9480551" cy="470268"/>
          </a:xfrm>
        </p:spPr>
        <p:txBody>
          <a:bodyPr>
            <a:noAutofit/>
          </a:bodyPr>
          <a:lstStyle/>
          <a:p>
            <a:r>
              <a:rPr lang="en-US" sz="2800" dirty="0"/>
              <a:t>Discuss</a:t>
            </a:r>
          </a:p>
        </p:txBody>
      </p:sp>
      <p:pic>
        <p:nvPicPr>
          <p:cNvPr id="11" name="Picture 10" descr="Shape, icon, circle&#10;&#10;Description automatically generated">
            <a:extLst>
              <a:ext uri="{FF2B5EF4-FFF2-40B4-BE49-F238E27FC236}">
                <a16:creationId xmlns:a16="http://schemas.microsoft.com/office/drawing/2014/main" id="{A23BD879-363F-5CFA-BEAD-E4546D8D72E5}"/>
              </a:ext>
            </a:extLst>
          </p:cNvPr>
          <p:cNvPicPr>
            <a:picLocks noChangeAspect="1"/>
          </p:cNvPicPr>
          <p:nvPr/>
        </p:nvPicPr>
        <p:blipFill>
          <a:blip r:embed="rId3"/>
          <a:stretch>
            <a:fillRect/>
          </a:stretch>
        </p:blipFill>
        <p:spPr>
          <a:xfrm>
            <a:off x="10515600" y="5167045"/>
            <a:ext cx="1428967" cy="1428967"/>
          </a:xfrm>
          <a:prstGeom prst="rect">
            <a:avLst/>
          </a:prstGeom>
        </p:spPr>
      </p:pic>
    </p:spTree>
    <p:extLst>
      <p:ext uri="{BB962C8B-B14F-4D97-AF65-F5344CB8AC3E}">
        <p14:creationId xmlns:p14="http://schemas.microsoft.com/office/powerpoint/2010/main" val="117423727"/>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3C8C6BCBF44F4B8F7CEEDC089B91DA" ma:contentTypeVersion="14" ma:contentTypeDescription="Create a new document." ma:contentTypeScope="" ma:versionID="8fb6e19cf6ecfec60605f00075049276">
  <xsd:schema xmlns:xsd="http://www.w3.org/2001/XMLSchema" xmlns:xs="http://www.w3.org/2001/XMLSchema" xmlns:p="http://schemas.microsoft.com/office/2006/metadata/properties" xmlns:ns2="5dd3d5d6-6e1e-409a-9a38-e675e4380b22" xmlns:ns3="ad5c0f47-b662-4b69-8373-22780844e044" targetNamespace="http://schemas.microsoft.com/office/2006/metadata/properties" ma:root="true" ma:fieldsID="8e6b1da6b67459aa3ecebae6193c12fa" ns2:_="" ns3:_="">
    <xsd:import namespace="5dd3d5d6-6e1e-409a-9a38-e675e4380b22"/>
    <xsd:import namespace="ad5c0f47-b662-4b69-8373-22780844e0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d3d5d6-6e1e-409a-9a38-e675e4380b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8ed46de-2e63-451b-ad75-2cf549ad01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5c0f47-b662-4b69-8373-22780844e04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f37ce4a-f2b5-4f23-b0f9-d31ca9e9cece}" ma:internalName="TaxCatchAll" ma:showField="CatchAllData" ma:web="ad5c0f47-b662-4b69-8373-22780844e0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18ECA9-AF87-49F8-A591-A48B3C2C46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d3d5d6-6e1e-409a-9a38-e675e4380b22"/>
    <ds:schemaRef ds:uri="ad5c0f47-b662-4b69-8373-22780844e0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3A2315-E8AC-4E37-906A-592AC34D8F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bold sophisticated presentation</Template>
  <TotalTime>206</TotalTime>
  <Words>879</Words>
  <Application>Microsoft Office PowerPoint</Application>
  <PresentationFormat>Widescreen</PresentationFormat>
  <Paragraphs>50</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Constantia</vt:lpstr>
      <vt:lpstr>Corbel</vt:lpstr>
      <vt:lpstr>Helvetica Light</vt:lpstr>
      <vt:lpstr>Raleway</vt:lpstr>
      <vt:lpstr>Office Theme</vt:lpstr>
      <vt:lpstr>THEY BELONG IN TWO WORLDS </vt:lpstr>
      <vt:lpstr>About this resource </vt:lpstr>
      <vt:lpstr>Meet Violet</vt:lpstr>
      <vt:lpstr>About Violet</vt:lpstr>
      <vt:lpstr>Meet   Shane</vt:lpstr>
      <vt:lpstr>Meet Demi</vt:lpstr>
      <vt:lpstr>Questions for you!</vt:lpstr>
      <vt:lpstr>Thinking about freedom and rules:  Young Gypsies and Traveller often experience very different freedom and rules at home from school.  They learn much from home as well as from school.</vt:lpstr>
      <vt:lpstr>Why do you think Amy chooses to bring her children up in the Traveller lifestyle, with all its challenges, and she has a choice? </vt:lpstr>
      <vt:lpstr>PowerPoint Presentation</vt:lpstr>
      <vt:lpstr>Further resources available to explore Gypsy, Roma &amp; Traveller issues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Education</dc:creator>
  <cp:lastModifiedBy>Education</cp:lastModifiedBy>
  <cp:revision>6</cp:revision>
  <dcterms:created xsi:type="dcterms:W3CDTF">2022-06-28T16:12:38Z</dcterms:created>
  <dcterms:modified xsi:type="dcterms:W3CDTF">2022-06-29T10:35:12Z</dcterms:modified>
</cp:coreProperties>
</file>